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1" r:id="rId2"/>
    <p:sldId id="258" r:id="rId3"/>
    <p:sldId id="262" r:id="rId4"/>
    <p:sldId id="260" r:id="rId5"/>
    <p:sldId id="261" r:id="rId6"/>
    <p:sldId id="263" r:id="rId7"/>
    <p:sldId id="264" r:id="rId8"/>
    <p:sldId id="278" r:id="rId9"/>
    <p:sldId id="265" r:id="rId10"/>
    <p:sldId id="286" r:id="rId11"/>
    <p:sldId id="266" r:id="rId12"/>
    <p:sldId id="267" r:id="rId13"/>
    <p:sldId id="277" r:id="rId14"/>
    <p:sldId id="279" r:id="rId15"/>
    <p:sldId id="268" r:id="rId16"/>
    <p:sldId id="288" r:id="rId17"/>
    <p:sldId id="290" r:id="rId18"/>
    <p:sldId id="289" r:id="rId19"/>
    <p:sldId id="291" r:id="rId20"/>
    <p:sldId id="269" r:id="rId21"/>
    <p:sldId id="270" r:id="rId22"/>
    <p:sldId id="271" r:id="rId23"/>
    <p:sldId id="272" r:id="rId24"/>
    <p:sldId id="274" r:id="rId25"/>
    <p:sldId id="276" r:id="rId26"/>
    <p:sldId id="280" r:id="rId27"/>
    <p:sldId id="281" r:id="rId28"/>
    <p:sldId id="282" r:id="rId29"/>
    <p:sldId id="283" r:id="rId30"/>
    <p:sldId id="284" r:id="rId31"/>
    <p:sldId id="285" r:id="rId32"/>
    <p:sldId id="273" r:id="rId33"/>
    <p:sldId id="287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1" autoAdjust="0"/>
    <p:restoredTop sz="94660"/>
  </p:normalViewPr>
  <p:slideViewPr>
    <p:cSldViewPr snapToGrid="0">
      <p:cViewPr>
        <p:scale>
          <a:sx n="87" d="100"/>
          <a:sy n="87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018DHWSR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www.circuitstoday.com/basics-of-microcontroller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018DHWS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pc2rBssAug?t=1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0B4-979E-488C-95A7-48335EE35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Intro To Arduino’s</a:t>
            </a:r>
            <a:br>
              <a:rPr lang="en-US" dirty="0"/>
            </a:br>
            <a:r>
              <a:rPr lang="en-SG" sz="4000" cap="none" dirty="0">
                <a:hlinkClick r:id="rId2"/>
              </a:rPr>
              <a:t>https://tinyurl.com/2018DHWSRes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DE806-5941-4B32-B7F6-1E9719621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SUTD IEEE Student Branch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353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6A61-E956-42A1-8472-D877FE66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Electronics: Jumper Wires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3492-E133-4182-B9CF-E3DF25A3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29" y="2944291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C65D6-0D0E-426C-9012-C8A416BD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49" y="2944291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92BE9-7B0B-4E26-8508-F7D65B15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69" y="2944291"/>
            <a:ext cx="2143125" cy="214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C0C63-B188-4042-ABC6-3DD7F603C00A}"/>
              </a:ext>
            </a:extLst>
          </p:cNvPr>
          <p:cNvSpPr txBox="1"/>
          <p:nvPr/>
        </p:nvSpPr>
        <p:spPr>
          <a:xfrm>
            <a:off x="1420766" y="5287095"/>
            <a:ext cx="213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Male-Male Wire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DD2FD-204D-481A-AF41-79C62EB9E3EC}"/>
              </a:ext>
            </a:extLst>
          </p:cNvPr>
          <p:cNvSpPr txBox="1"/>
          <p:nvPr/>
        </p:nvSpPr>
        <p:spPr>
          <a:xfrm>
            <a:off x="4943068" y="5287095"/>
            <a:ext cx="230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Male-Female Wire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834C0-5B55-49B2-B893-69D7779224E1}"/>
              </a:ext>
            </a:extLst>
          </p:cNvPr>
          <p:cNvSpPr txBox="1"/>
          <p:nvPr/>
        </p:nvSpPr>
        <p:spPr>
          <a:xfrm>
            <a:off x="8300242" y="5287095"/>
            <a:ext cx="279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Female-Female Wire</a:t>
            </a:r>
          </a:p>
        </p:txBody>
      </p:sp>
    </p:spTree>
    <p:extLst>
      <p:ext uri="{BB962C8B-B14F-4D97-AF65-F5344CB8AC3E}">
        <p14:creationId xmlns:p14="http://schemas.microsoft.com/office/powerpoint/2010/main" val="284796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 result for resistor color code">
            <a:extLst>
              <a:ext uri="{FF2B5EF4-FFF2-40B4-BE49-F238E27FC236}">
                <a16:creationId xmlns:a16="http://schemas.microsoft.com/office/drawing/2014/main" id="{CA679C96-7D3E-46F2-9A10-3528E052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78" y="749015"/>
            <a:ext cx="6844045" cy="53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AEE0BA-7014-4631-A819-ABD2DFE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Arduino and Electronics: Resistors</a:t>
            </a:r>
            <a:endParaRPr lang="en-SG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3295-1FEE-4955-A96F-D30225DB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Resistors are one of the most used components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So remember this table!</a:t>
            </a:r>
          </a:p>
          <a:p>
            <a:r>
              <a:rPr lang="en-US" sz="2000" dirty="0">
                <a:solidFill>
                  <a:srgbClr val="FFFFFF"/>
                </a:solidFill>
              </a:rPr>
              <a:t>(Or just search for a resistor calculator, like a sane person!)</a:t>
            </a:r>
            <a:endParaRPr lang="en-SG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6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36AD-82CC-4024-966E-8013E8CF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Electronics: LED’s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35A1-D3F9-41EA-8373-F6ED02DD4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LED’s are polarized – only work one way</a:t>
            </a:r>
          </a:p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Leg to HIGH, -</a:t>
            </a:r>
            <a:r>
              <a:rPr lang="en-US" dirty="0" err="1"/>
              <a:t>ve</a:t>
            </a:r>
            <a:r>
              <a:rPr lang="en-US" dirty="0"/>
              <a:t> Leg to GND</a:t>
            </a:r>
          </a:p>
          <a:p>
            <a:r>
              <a:rPr lang="en-US" dirty="0"/>
              <a:t>How do you identify which is which?</a:t>
            </a:r>
          </a:p>
          <a:p>
            <a:pPr lvl="1"/>
            <a:r>
              <a:rPr lang="en-US" dirty="0"/>
              <a:t>Short leg is -</a:t>
            </a:r>
            <a:r>
              <a:rPr lang="en-US" dirty="0" err="1"/>
              <a:t>ve</a:t>
            </a:r>
            <a:r>
              <a:rPr lang="en-US" dirty="0"/>
              <a:t> OR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 end has a flat side</a:t>
            </a:r>
          </a:p>
          <a:p>
            <a:pPr lvl="1"/>
            <a:endParaRPr lang="en-SG" dirty="0"/>
          </a:p>
        </p:txBody>
      </p:sp>
      <p:pic>
        <p:nvPicPr>
          <p:cNvPr id="6146" name="Picture 2" descr="Image result for led">
            <a:extLst>
              <a:ext uri="{FF2B5EF4-FFF2-40B4-BE49-F238E27FC236}">
                <a16:creationId xmlns:a16="http://schemas.microsoft.com/office/drawing/2014/main" id="{2765AAA2-F942-4DC0-BF16-72BBC847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01" y="1932034"/>
            <a:ext cx="4732410" cy="210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led top view diagram flat side">
            <a:extLst>
              <a:ext uri="{FF2B5EF4-FFF2-40B4-BE49-F238E27FC236}">
                <a16:creationId xmlns:a16="http://schemas.microsoft.com/office/drawing/2014/main" id="{7E3660EC-760C-45FA-B30C-241F8ADF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28" y="4034814"/>
            <a:ext cx="2443883" cy="26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575D8F-6EF7-4DE0-B8DB-C503DC2BB3A5}"/>
              </a:ext>
            </a:extLst>
          </p:cNvPr>
          <p:cNvCxnSpPr/>
          <p:nvPr/>
        </p:nvCxnSpPr>
        <p:spPr>
          <a:xfrm flipV="1">
            <a:off x="9289328" y="1932034"/>
            <a:ext cx="0" cy="21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03DA9-FD80-4AD7-9957-0CE1DE12D723}"/>
              </a:ext>
            </a:extLst>
          </p:cNvPr>
          <p:cNvCxnSpPr/>
          <p:nvPr/>
        </p:nvCxnSpPr>
        <p:spPr>
          <a:xfrm flipH="1">
            <a:off x="9289328" y="4020344"/>
            <a:ext cx="2443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3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A7FB-042B-4422-9884-7AA76CE0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Electronics: Potentiometers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8FCA-22CB-4084-92EF-B60495C5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114924" cy="3541714"/>
          </a:xfrm>
        </p:spPr>
        <p:txBody>
          <a:bodyPr/>
          <a:lstStyle/>
          <a:p>
            <a:r>
              <a:rPr lang="en-US" dirty="0"/>
              <a:t>Variable resistor</a:t>
            </a:r>
          </a:p>
          <a:p>
            <a:r>
              <a:rPr lang="en-US" dirty="0"/>
              <a:t>Allows you to divide voltage potential.</a:t>
            </a:r>
          </a:p>
          <a:p>
            <a:r>
              <a:rPr lang="en-US" dirty="0"/>
              <a:t>Arduino can measure voltage at center pin.</a:t>
            </a:r>
          </a:p>
        </p:txBody>
      </p:sp>
      <p:pic>
        <p:nvPicPr>
          <p:cNvPr id="2050" name="Picture 2" descr="Image result for potentiometer">
            <a:extLst>
              <a:ext uri="{FF2B5EF4-FFF2-40B4-BE49-F238E27FC236}">
                <a16:creationId xmlns:a16="http://schemas.microsoft.com/office/drawing/2014/main" id="{7AFD4776-9C5C-4697-946F-C672F82A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1" y="2249487"/>
            <a:ext cx="2095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tentiometer voltage divider">
            <a:extLst>
              <a:ext uri="{FF2B5EF4-FFF2-40B4-BE49-F238E27FC236}">
                <a16:creationId xmlns:a16="http://schemas.microsoft.com/office/drawing/2014/main" id="{85F112FC-CDA5-42E8-96A7-65ECBD577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6" y="2249487"/>
            <a:ext cx="26955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tentiometer voltage divider">
            <a:extLst>
              <a:ext uri="{FF2B5EF4-FFF2-40B4-BE49-F238E27FC236}">
                <a16:creationId xmlns:a16="http://schemas.microsoft.com/office/drawing/2014/main" id="{063642EF-0C69-426E-88A9-7F9E80A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6" y="4411662"/>
            <a:ext cx="28098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70C8E-090E-462C-966A-9EC552DD8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91964" l="9756" r="89634">
                        <a14:foregroundMark x1="32927" y1="82143" x2="32317" y2="85714"/>
                        <a14:foregroundMark x1="42683" y1="84821" x2="42683" y2="87500"/>
                        <a14:foregroundMark x1="51220" y1="82143" x2="51829" y2="919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302100"/>
            <a:ext cx="2403625" cy="164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1F557-F5A3-41B6-9404-FC1C7994ABBE}"/>
              </a:ext>
            </a:extLst>
          </p:cNvPr>
          <p:cNvSpPr txBox="1"/>
          <p:nvPr/>
        </p:nvSpPr>
        <p:spPr>
          <a:xfrm>
            <a:off x="6643243" y="5752618"/>
            <a:ext cx="41056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18B11-F6B0-4009-9818-0BE058E3B3BD}"/>
              </a:ext>
            </a:extLst>
          </p:cNvPr>
          <p:cNvSpPr txBox="1"/>
          <p:nvPr/>
        </p:nvSpPr>
        <p:spPr>
          <a:xfrm>
            <a:off x="7223556" y="5718952"/>
            <a:ext cx="69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Gnd</a:t>
            </a:r>
            <a:endParaRPr lang="en-S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8626AC-7EEF-41AB-A50F-2CD4D111951F}"/>
              </a:ext>
            </a:extLst>
          </p:cNvPr>
          <p:cNvCxnSpPr/>
          <p:nvPr/>
        </p:nvCxnSpPr>
        <p:spPr>
          <a:xfrm>
            <a:off x="7119754" y="5752618"/>
            <a:ext cx="0" cy="4919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ECB72B-695A-478B-BA69-B469E4E44DC7}"/>
              </a:ext>
            </a:extLst>
          </p:cNvPr>
          <p:cNvSpPr txBox="1"/>
          <p:nvPr/>
        </p:nvSpPr>
        <p:spPr>
          <a:xfrm>
            <a:off x="6180408" y="6218054"/>
            <a:ext cx="187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Divided Voltage</a:t>
            </a:r>
          </a:p>
        </p:txBody>
      </p:sp>
    </p:spTree>
    <p:extLst>
      <p:ext uri="{BB962C8B-B14F-4D97-AF65-F5344CB8AC3E}">
        <p14:creationId xmlns:p14="http://schemas.microsoft.com/office/powerpoint/2010/main" val="68112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A7FB-042B-4422-9884-7AA76CE0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Electronics: Buttons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8FCA-22CB-4084-92EF-B60495C5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885592" cy="3541714"/>
          </a:xfrm>
        </p:spPr>
        <p:txBody>
          <a:bodyPr/>
          <a:lstStyle/>
          <a:p>
            <a:r>
              <a:rPr lang="en-US" dirty="0"/>
              <a:t>Digital Input</a:t>
            </a:r>
          </a:p>
          <a:p>
            <a:r>
              <a:rPr lang="en-US" dirty="0"/>
              <a:t>Either 1 or 0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BBD61-BA1D-4DD9-A57E-20490EA8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49" y="2340841"/>
            <a:ext cx="3244069" cy="3244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71159-9642-4C95-8F68-76FA694648D3}"/>
              </a:ext>
            </a:extLst>
          </p:cNvPr>
          <p:cNvCxnSpPr>
            <a:cxnSpLocks/>
          </p:cNvCxnSpPr>
          <p:nvPr/>
        </p:nvCxnSpPr>
        <p:spPr>
          <a:xfrm flipV="1">
            <a:off x="7209901" y="3962870"/>
            <a:ext cx="1271354" cy="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261272-035F-425E-96D0-06E0734FCF2F}"/>
              </a:ext>
            </a:extLst>
          </p:cNvPr>
          <p:cNvSpPr/>
          <p:nvPr/>
        </p:nvSpPr>
        <p:spPr>
          <a:xfrm>
            <a:off x="8534630" y="2340841"/>
            <a:ext cx="3244069" cy="324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F61DA7-C47B-4BB4-BFC0-D30CD87FBC55}"/>
              </a:ext>
            </a:extLst>
          </p:cNvPr>
          <p:cNvCxnSpPr/>
          <p:nvPr/>
        </p:nvCxnSpPr>
        <p:spPr>
          <a:xfrm>
            <a:off x="9264845" y="2919750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F06B0-A88A-47A1-BF92-3FD3A414175D}"/>
              </a:ext>
            </a:extLst>
          </p:cNvPr>
          <p:cNvCxnSpPr/>
          <p:nvPr/>
        </p:nvCxnSpPr>
        <p:spPr>
          <a:xfrm>
            <a:off x="11151981" y="2919750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771EDD-9A77-457A-844A-0C4CDD4405AB}"/>
              </a:ext>
            </a:extLst>
          </p:cNvPr>
          <p:cNvCxnSpPr>
            <a:cxnSpLocks/>
          </p:cNvCxnSpPr>
          <p:nvPr/>
        </p:nvCxnSpPr>
        <p:spPr>
          <a:xfrm flipH="1">
            <a:off x="9264846" y="3963544"/>
            <a:ext cx="6391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B6A95E-6EAB-4A25-A410-187830377C85}"/>
              </a:ext>
            </a:extLst>
          </p:cNvPr>
          <p:cNvCxnSpPr>
            <a:cxnSpLocks/>
          </p:cNvCxnSpPr>
          <p:nvPr/>
        </p:nvCxnSpPr>
        <p:spPr>
          <a:xfrm flipH="1">
            <a:off x="10410697" y="3962876"/>
            <a:ext cx="7486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AFE94-6349-4FEE-B08C-C29255BCE5FE}"/>
              </a:ext>
            </a:extLst>
          </p:cNvPr>
          <p:cNvCxnSpPr>
            <a:cxnSpLocks/>
          </p:cNvCxnSpPr>
          <p:nvPr/>
        </p:nvCxnSpPr>
        <p:spPr>
          <a:xfrm flipH="1">
            <a:off x="9868930" y="3555793"/>
            <a:ext cx="311563" cy="4166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B86579-65F1-4B36-820B-950C59D3B041}"/>
              </a:ext>
            </a:extLst>
          </p:cNvPr>
          <p:cNvSpPr txBox="1"/>
          <p:nvPr/>
        </p:nvSpPr>
        <p:spPr>
          <a:xfrm>
            <a:off x="8881202" y="5092152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6B618-AF3B-4AAE-BDB5-7F7F56DAAD4F}"/>
              </a:ext>
            </a:extLst>
          </p:cNvPr>
          <p:cNvSpPr txBox="1"/>
          <p:nvPr/>
        </p:nvSpPr>
        <p:spPr>
          <a:xfrm>
            <a:off x="10721414" y="5090742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C2019-E120-4AEB-B77F-7E2EE219E00D}"/>
              </a:ext>
            </a:extLst>
          </p:cNvPr>
          <p:cNvSpPr txBox="1"/>
          <p:nvPr/>
        </p:nvSpPr>
        <p:spPr>
          <a:xfrm>
            <a:off x="8834278" y="2520301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B80B8-3471-48F5-BA71-1D5F55CD6499}"/>
              </a:ext>
            </a:extLst>
          </p:cNvPr>
          <p:cNvSpPr txBox="1"/>
          <p:nvPr/>
        </p:nvSpPr>
        <p:spPr>
          <a:xfrm>
            <a:off x="10728811" y="2550418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01AFA6-D28B-41E2-A01E-CA946F60A474}"/>
              </a:ext>
            </a:extLst>
          </p:cNvPr>
          <p:cNvSpPr/>
          <p:nvPr/>
        </p:nvSpPr>
        <p:spPr>
          <a:xfrm>
            <a:off x="9742336" y="3817063"/>
            <a:ext cx="310718" cy="31071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FD0AD5-EB46-4E18-9D03-29884FEE4434}"/>
              </a:ext>
            </a:extLst>
          </p:cNvPr>
          <p:cNvSpPr/>
          <p:nvPr/>
        </p:nvSpPr>
        <p:spPr>
          <a:xfrm>
            <a:off x="10303947" y="3817063"/>
            <a:ext cx="310718" cy="31071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402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1E7C-0046-475D-AFC1-83C5A61E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Lets Play!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DEA19-D19B-4E1A-BF17-EE7B8C94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but first, we need to understand how to </a:t>
            </a:r>
            <a:r>
              <a:rPr lang="en-US" b="1" dirty="0"/>
              <a:t>program</a:t>
            </a:r>
            <a:r>
              <a:rPr lang="en-US" dirty="0"/>
              <a:t> the Arduino.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41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DD4A1-DCFF-49A0-B206-CBCC4826D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7" t="7508" r="12767" b="5372"/>
          <a:stretch/>
        </p:blipFill>
        <p:spPr>
          <a:xfrm>
            <a:off x="2455501" y="2097088"/>
            <a:ext cx="4464283" cy="43924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42964C-0889-445F-8B36-64D7CFE0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to the Arduino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1D16A-9E24-4D6C-AC18-3C0E09597836}"/>
              </a:ext>
            </a:extLst>
          </p:cNvPr>
          <p:cNvSpPr txBox="1"/>
          <p:nvPr/>
        </p:nvSpPr>
        <p:spPr>
          <a:xfrm>
            <a:off x="7226423" y="2121764"/>
            <a:ext cx="3471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Open up the blink example sketch!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here is a built in LED on the Arduino board so we will not have to make any circuit (yet)</a:t>
            </a:r>
          </a:p>
        </p:txBody>
      </p:sp>
    </p:spTree>
    <p:extLst>
      <p:ext uri="{BB962C8B-B14F-4D97-AF65-F5344CB8AC3E}">
        <p14:creationId xmlns:p14="http://schemas.microsoft.com/office/powerpoint/2010/main" val="197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39BD1-6B08-43E4-AED0-FB742AA3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5" t="10873" r="15607" b="4596"/>
          <a:stretch/>
        </p:blipFill>
        <p:spPr>
          <a:xfrm>
            <a:off x="1411619" y="1814033"/>
            <a:ext cx="4682793" cy="45254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17F4A6-B531-4B7C-B4B3-816BA203D64B}"/>
              </a:ext>
            </a:extLst>
          </p:cNvPr>
          <p:cNvSpPr/>
          <p:nvPr/>
        </p:nvSpPr>
        <p:spPr>
          <a:xfrm>
            <a:off x="3649061" y="2861596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4EDCF2-1F58-446A-974A-79AD0AB4A244}"/>
              </a:ext>
            </a:extLst>
          </p:cNvPr>
          <p:cNvCxnSpPr>
            <a:cxnSpLocks/>
          </p:cNvCxnSpPr>
          <p:nvPr/>
        </p:nvCxnSpPr>
        <p:spPr>
          <a:xfrm>
            <a:off x="4306009" y="3181194"/>
            <a:ext cx="246765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83BC81-E1A7-4DCF-9125-86ADC67F1882}"/>
              </a:ext>
            </a:extLst>
          </p:cNvPr>
          <p:cNvSpPr txBox="1"/>
          <p:nvPr/>
        </p:nvSpPr>
        <p:spPr>
          <a:xfrm>
            <a:off x="7226423" y="2121764"/>
            <a:ext cx="3471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Select the port that access Arduino!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If there are multiple ports:</a:t>
            </a:r>
          </a:p>
          <a:p>
            <a:pPr marL="457200" indent="-457200">
              <a:buAutoNum type="arabicParenR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Unplug Arduino, check port</a:t>
            </a:r>
          </a:p>
          <a:p>
            <a:pPr marL="457200" indent="-457200">
              <a:buAutoNum type="arabicParenR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Plug in Arduino, pick the new port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7524A6-D01C-4458-A982-B777AB54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to the Arduino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952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1124E-619E-4923-BB02-F4E18F3C9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0" t="10227" r="15388" b="4077"/>
          <a:stretch/>
        </p:blipFill>
        <p:spPr>
          <a:xfrm>
            <a:off x="1997474" y="1798337"/>
            <a:ext cx="4962617" cy="47612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0E9F5D-9176-4972-8A4F-18F3F0427010}"/>
              </a:ext>
            </a:extLst>
          </p:cNvPr>
          <p:cNvSpPr/>
          <p:nvPr/>
        </p:nvSpPr>
        <p:spPr>
          <a:xfrm>
            <a:off x="4279375" y="3150548"/>
            <a:ext cx="1499987" cy="48827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A0A3D9-4D9B-4003-9584-280B96226DBE}"/>
              </a:ext>
            </a:extLst>
          </p:cNvPr>
          <p:cNvCxnSpPr>
            <a:cxnSpLocks/>
          </p:cNvCxnSpPr>
          <p:nvPr/>
        </p:nvCxnSpPr>
        <p:spPr>
          <a:xfrm>
            <a:off x="5779362" y="3363698"/>
            <a:ext cx="205962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CBFF6D-A549-4EF9-B7CB-D0C6B598FC6A}"/>
              </a:ext>
            </a:extLst>
          </p:cNvPr>
          <p:cNvSpPr txBox="1"/>
          <p:nvPr/>
        </p:nvSpPr>
        <p:spPr>
          <a:xfrm>
            <a:off x="8247355" y="2910852"/>
            <a:ext cx="2610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Check the board selected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We are using the Arduino Uno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67C65-2227-4B49-8413-6EAAAF9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to the Arduino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511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9E8B2-DF1B-4029-9432-FEAC5486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0" y="1797579"/>
            <a:ext cx="5088384" cy="48829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8D3DD-8F86-47C1-9C6B-16DEFFD862D1}"/>
              </a:ext>
            </a:extLst>
          </p:cNvPr>
          <p:cNvCxnSpPr>
            <a:cxnSpLocks/>
          </p:cNvCxnSpPr>
          <p:nvPr/>
        </p:nvCxnSpPr>
        <p:spPr>
          <a:xfrm>
            <a:off x="2165040" y="2308195"/>
            <a:ext cx="1384917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5641A9-9456-4956-A300-740A8059A0C8}"/>
              </a:ext>
            </a:extLst>
          </p:cNvPr>
          <p:cNvCxnSpPr>
            <a:cxnSpLocks/>
          </p:cNvCxnSpPr>
          <p:nvPr/>
        </p:nvCxnSpPr>
        <p:spPr>
          <a:xfrm>
            <a:off x="2191416" y="3018665"/>
            <a:ext cx="167787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EDFDC-5B64-4A3B-99A1-11EAB917D9B8}"/>
              </a:ext>
            </a:extLst>
          </p:cNvPr>
          <p:cNvCxnSpPr>
            <a:cxnSpLocks/>
          </p:cNvCxnSpPr>
          <p:nvPr/>
        </p:nvCxnSpPr>
        <p:spPr>
          <a:xfrm flipV="1">
            <a:off x="3842919" y="2432482"/>
            <a:ext cx="0" cy="61255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2A53FC-9108-446B-A9E2-BCBE2ABDEAB5}"/>
              </a:ext>
            </a:extLst>
          </p:cNvPr>
          <p:cNvSpPr txBox="1"/>
          <p:nvPr/>
        </p:nvSpPr>
        <p:spPr>
          <a:xfrm>
            <a:off x="998738" y="2033953"/>
            <a:ext cx="95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Verify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6200E5-C968-4A76-B7A4-DD54547B4608}"/>
              </a:ext>
            </a:extLst>
          </p:cNvPr>
          <p:cNvSpPr txBox="1"/>
          <p:nvPr/>
        </p:nvSpPr>
        <p:spPr>
          <a:xfrm>
            <a:off x="797089" y="2814208"/>
            <a:ext cx="149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33092-3C11-4714-92B3-7286347B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to the Arduino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6700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94B9-AD94-4E50-905F-5C6C915D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Arduino</a:t>
            </a:r>
            <a:endParaRPr lang="en-SG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EC85979-40E3-4F87-A3EA-23ED47C3F583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F9C015-9359-4A23-9B48-30852E766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platform for Microcontrollers</a:t>
            </a:r>
          </a:p>
          <a:p>
            <a:r>
              <a:rPr lang="en-US" dirty="0"/>
              <a:t>Easy to program/ reprogram the ATmega328P</a:t>
            </a:r>
            <a:br>
              <a:rPr lang="en-US" dirty="0"/>
            </a:br>
            <a:r>
              <a:rPr lang="en-US" dirty="0"/>
              <a:t>Microcontroller in C++</a:t>
            </a:r>
          </a:p>
          <a:p>
            <a:r>
              <a:rPr lang="en-US" dirty="0"/>
              <a:t>Loads of built in functions for easy manipulation of</a:t>
            </a:r>
            <a:br>
              <a:rPr lang="en-US" dirty="0"/>
            </a:br>
            <a:r>
              <a:rPr lang="en-US" dirty="0"/>
              <a:t>ports!</a:t>
            </a:r>
            <a:endParaRPr lang="en-SG" dirty="0"/>
          </a:p>
        </p:txBody>
      </p:sp>
      <p:pic>
        <p:nvPicPr>
          <p:cNvPr id="57" name="Content Placeholder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1DF2DA61-4C70-4C08-BC1C-FCADE249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8" y="2284112"/>
            <a:ext cx="3235003" cy="2289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81A3E2-15DF-44ED-8971-B44CD4F607F0}"/>
              </a:ext>
            </a:extLst>
          </p:cNvPr>
          <p:cNvSpPr txBox="1"/>
          <p:nvPr/>
        </p:nvSpPr>
        <p:spPr>
          <a:xfrm>
            <a:off x="7599286" y="1136342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ATmega328P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75D6656-E171-4A4F-92CC-9937E0A75B38}"/>
              </a:ext>
            </a:extLst>
          </p:cNvPr>
          <p:cNvSpPr/>
          <p:nvPr/>
        </p:nvSpPr>
        <p:spPr>
          <a:xfrm>
            <a:off x="8220723" y="1296138"/>
            <a:ext cx="1944210" cy="4495063"/>
          </a:xfrm>
          <a:prstGeom prst="arc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499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E55A-3DD3-427A-A86B-50239779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Coding Basics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2F52-83E5-4E4A-84EC-762AE4428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55504"/>
            <a:ext cx="9905999" cy="3541714"/>
          </a:xfrm>
        </p:spPr>
        <p:txBody>
          <a:bodyPr/>
          <a:lstStyle/>
          <a:p>
            <a:r>
              <a:rPr lang="en-US" dirty="0"/>
              <a:t>Many different programming</a:t>
            </a:r>
            <a:br>
              <a:rPr lang="en-US" dirty="0"/>
            </a:br>
            <a:r>
              <a:rPr lang="en-US" dirty="0"/>
              <a:t>languages, some low-level,</a:t>
            </a:r>
            <a:br>
              <a:rPr lang="en-US" dirty="0"/>
            </a:br>
            <a:r>
              <a:rPr lang="en-US" dirty="0"/>
              <a:t>some high-level.</a:t>
            </a:r>
          </a:p>
        </p:txBody>
      </p:sp>
      <p:pic>
        <p:nvPicPr>
          <p:cNvPr id="5122" name="Picture 2" descr="Image result for assembly language">
            <a:extLst>
              <a:ext uri="{FF2B5EF4-FFF2-40B4-BE49-F238E27FC236}">
                <a16:creationId xmlns:a16="http://schemas.microsoft.com/office/drawing/2014/main" id="{1ACEA4A8-8DDB-495C-AA0D-020A95DB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04" y="1877200"/>
            <a:ext cx="5928193" cy="3920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++ program compilation execution flow">
            <a:extLst>
              <a:ext uri="{FF2B5EF4-FFF2-40B4-BE49-F238E27FC236}">
                <a16:creationId xmlns:a16="http://schemas.microsoft.com/office/drawing/2014/main" id="{B5F1BC62-97F8-486A-A579-7969827EA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91"/>
          <a:stretch/>
        </p:blipFill>
        <p:spPr bwMode="auto">
          <a:xfrm>
            <a:off x="1274483" y="3739960"/>
            <a:ext cx="4062448" cy="2847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1241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0753-7CAB-4E35-9384-72C4873A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Basics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1B62-7241-4754-9061-E2A6B9F9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b="1" dirty="0"/>
              <a:t>general</a:t>
            </a:r>
            <a:r>
              <a:rPr lang="en-US" dirty="0"/>
              <a:t> concepts apply across (most) languages (at least high-level ones)</a:t>
            </a:r>
          </a:p>
          <a:p>
            <a:r>
              <a:rPr lang="en-US" dirty="0"/>
              <a:t>Many languages: C, C++, C#, Python, Java, </a:t>
            </a:r>
            <a:r>
              <a:rPr lang="en-US" dirty="0" err="1"/>
              <a:t>MatLab</a:t>
            </a:r>
            <a:r>
              <a:rPr lang="en-US" dirty="0"/>
              <a:t>, Go, JavaScript,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What is a program?</a:t>
            </a:r>
          </a:p>
          <a:p>
            <a:pPr lvl="1"/>
            <a:r>
              <a:rPr lang="en-US" dirty="0"/>
              <a:t>It generally defines a set of instructions to be carried out by the computer or system that is intended to produce a given output, perhaps given an input. How this can be done is discussed on the next slide.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353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646E-1CB8-4BF0-962F-E65051A0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Basics: General Concepts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DE52-9918-429C-A770-D3B20792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Containers for data</a:t>
            </a:r>
          </a:p>
          <a:p>
            <a:pPr lvl="1"/>
            <a:r>
              <a:rPr lang="en-US" dirty="0"/>
              <a:t>Types:</a:t>
            </a:r>
          </a:p>
          <a:p>
            <a:pPr lvl="2"/>
            <a:r>
              <a:rPr lang="en-US" dirty="0"/>
              <a:t>Int, Float, Bool(</a:t>
            </a:r>
            <a:r>
              <a:rPr lang="en-US" dirty="0" err="1"/>
              <a:t>ean</a:t>
            </a:r>
            <a:r>
              <a:rPr lang="en-US" dirty="0"/>
              <a:t>), Double, Char, String, and many more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Just like mathematical functions. Give an input (sometimes), and get an output (sometimes)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Do-While, While, For</a:t>
            </a:r>
          </a:p>
          <a:p>
            <a:pPr lvl="1"/>
            <a:r>
              <a:rPr lang="en-US" dirty="0"/>
              <a:t>Control statements: break, continue,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3619AF-6B21-43F3-906B-BE297DEC3F8E}"/>
              </a:ext>
            </a:extLst>
          </p:cNvPr>
          <p:cNvSpPr txBox="1">
            <a:spLocks/>
          </p:cNvSpPr>
          <p:nvPr/>
        </p:nvSpPr>
        <p:spPr>
          <a:xfrm>
            <a:off x="6398894" y="2249487"/>
            <a:ext cx="5793106" cy="640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(type of variable) (name of variable) = (assignment);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9C33F-7C59-4F72-9CBD-2541CF97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83" y="2765819"/>
            <a:ext cx="3115847" cy="8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438F-8463-46FC-93CF-7C356DE8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Basics: General Concepts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99BB-8B33-4196-9D82-FC1A07E9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Conditionals</a:t>
            </a:r>
          </a:p>
          <a:p>
            <a:pPr lvl="1"/>
            <a:r>
              <a:rPr lang="en-US" dirty="0"/>
              <a:t>if (CONDITION) … then … else …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Bitwise</a:t>
            </a:r>
          </a:p>
          <a:p>
            <a:pPr lvl="2"/>
            <a:r>
              <a:rPr lang="en-US" dirty="0"/>
              <a:t>|, &amp;, &gt;&gt;, &lt;&lt;, ^, ~</a:t>
            </a:r>
          </a:p>
          <a:p>
            <a:pPr lvl="1"/>
            <a:r>
              <a:rPr lang="en-US" dirty="0"/>
              <a:t>Logical</a:t>
            </a:r>
          </a:p>
          <a:p>
            <a:pPr lvl="2"/>
            <a:r>
              <a:rPr lang="en-US" dirty="0"/>
              <a:t>&lt;, &gt;, &lt;=, &gt;=, !=, ==, &amp;&amp;, ||</a:t>
            </a:r>
          </a:p>
          <a:p>
            <a:pPr lvl="1"/>
            <a:r>
              <a:rPr lang="en-US" dirty="0"/>
              <a:t>Arithmetic</a:t>
            </a:r>
          </a:p>
          <a:p>
            <a:pPr lvl="2"/>
            <a:r>
              <a:rPr lang="en-US" dirty="0"/>
              <a:t>+, -, /, *, ^, %</a:t>
            </a:r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9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4855-01B0-419A-BA0B-68ABB0E1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Basics: C++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B176-2276-4EDB-8DE4-0D5314C64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{ … } – Curly brackets define a block of code that is executed</a:t>
            </a:r>
          </a:p>
          <a:p>
            <a:pPr lvl="1"/>
            <a:r>
              <a:rPr lang="en-US" sz="1600" dirty="0"/>
              <a:t>Variables defined within the brackets are only accessible in those brackets and any brackets inside (Local and global scope)</a:t>
            </a:r>
          </a:p>
          <a:p>
            <a:r>
              <a:rPr lang="en-US" sz="1800" dirty="0"/>
              <a:t>( … ) – Round brackets enclose parameters</a:t>
            </a:r>
          </a:p>
          <a:p>
            <a:r>
              <a:rPr lang="en-US" sz="1800" dirty="0"/>
              <a:t>;  – Every line of code terminates with a semi-colon – denotes end of ‘sentence’!</a:t>
            </a:r>
          </a:p>
          <a:p>
            <a:r>
              <a:rPr lang="en-US" sz="1800" dirty="0"/>
              <a:t>// – Single line comment</a:t>
            </a:r>
          </a:p>
          <a:p>
            <a:r>
              <a:rPr lang="en-US" sz="1800" dirty="0"/>
              <a:t>/* … */ – Multi line comment</a:t>
            </a:r>
            <a:endParaRPr lang="en-SG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C2C7F-2E26-4469-B171-89ABD840F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3"/>
          <a:stretch/>
        </p:blipFill>
        <p:spPr>
          <a:xfrm>
            <a:off x="2274983" y="5330138"/>
            <a:ext cx="7638856" cy="1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77D3-8124-45EB-B099-3D555410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03ED-D5A8-4FEE-A16B-B90FD561E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Arduino uses C++</a:t>
            </a:r>
          </a:p>
          <a:p>
            <a:r>
              <a:rPr lang="en-US" dirty="0"/>
              <a:t>Two </a:t>
            </a:r>
            <a:r>
              <a:rPr lang="en-US" b="1" dirty="0"/>
              <a:t>main</a:t>
            </a:r>
            <a:r>
              <a:rPr lang="en-US" dirty="0"/>
              <a:t> functions:</a:t>
            </a:r>
          </a:p>
          <a:p>
            <a:pPr lvl="1"/>
            <a:r>
              <a:rPr lang="en-US" dirty="0"/>
              <a:t>setup()</a:t>
            </a:r>
          </a:p>
          <a:p>
            <a:pPr lvl="2"/>
            <a:r>
              <a:rPr lang="en-US" dirty="0"/>
              <a:t>Runs once</a:t>
            </a:r>
          </a:p>
          <a:p>
            <a:pPr lvl="1"/>
            <a:r>
              <a:rPr lang="en-US" dirty="0"/>
              <a:t>loop()</a:t>
            </a:r>
          </a:p>
          <a:p>
            <a:pPr lvl="2"/>
            <a:r>
              <a:rPr lang="en-US" dirty="0"/>
              <a:t>Runs again and again until something goes wrong or the Arduino turns off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C9A3D-956C-4571-ADF8-249BFE3A5B8C}"/>
              </a:ext>
            </a:extLst>
          </p:cNvPr>
          <p:cNvSpPr txBox="1">
            <a:spLocks/>
          </p:cNvSpPr>
          <p:nvPr/>
        </p:nvSpPr>
        <p:spPr>
          <a:xfrm>
            <a:off x="5328138" y="1902866"/>
            <a:ext cx="2470639" cy="24053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void setup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It runs the code once upon start-up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165-B1D5-4BE9-8C46-CB084D1C4586}"/>
              </a:ext>
            </a:extLst>
          </p:cNvPr>
          <p:cNvSpPr txBox="1">
            <a:spLocks/>
          </p:cNvSpPr>
          <p:nvPr/>
        </p:nvSpPr>
        <p:spPr>
          <a:xfrm>
            <a:off x="8318233" y="1902866"/>
            <a:ext cx="2351643" cy="24053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loop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It runs the code continuously after setup.</a:t>
            </a:r>
          </a:p>
        </p:txBody>
      </p:sp>
    </p:spTree>
    <p:extLst>
      <p:ext uri="{BB962C8B-B14F-4D97-AF65-F5344CB8AC3E}">
        <p14:creationId xmlns:p14="http://schemas.microsoft.com/office/powerpoint/2010/main" val="259875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DB7A-0A58-400F-81B4-BE3C48B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3808-0250-48C0-B8D4-41CDB16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setup()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loop()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2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DB7A-0A58-400F-81B4-BE3C48B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3808-0250-48C0-B8D4-41CDB16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delay(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Stops execution of any code for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milliseconds.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delay(500); // Delay for 500ms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1832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DB7A-0A58-400F-81B4-BE3C48B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3808-0250-48C0-B8D4-41CDB16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Begins connection via the serial protocol to the attached device (e.g. your computer)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communication speed at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bits/s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speed: 9600 bits/s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speeds: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9600, 14400, 19200, 38400, 57600, 115200, 128000, 256000, etc.</a:t>
            </a:r>
          </a:p>
        </p:txBody>
      </p:sp>
    </p:spTree>
    <p:extLst>
      <p:ext uri="{BB962C8B-B14F-4D97-AF65-F5344CB8AC3E}">
        <p14:creationId xmlns:p14="http://schemas.microsoft.com/office/powerpoint/2010/main" val="41241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DB7A-0A58-400F-81B4-BE3C48B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3808-0250-48C0-B8D4-41CDB16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SG" dirty="0"/>
              <a:t>Uses the serial protocol to send characters to your computer</a:t>
            </a:r>
          </a:p>
          <a:p>
            <a:pPr lvl="1"/>
            <a:r>
              <a:rPr lang="en-SG" dirty="0" err="1"/>
              <a:t>Serial.print</a:t>
            </a:r>
            <a:r>
              <a:rPr lang="en-SG" dirty="0"/>
              <a:t>(“Hello world);</a:t>
            </a:r>
          </a:p>
          <a:p>
            <a:pPr lvl="1"/>
            <a:r>
              <a:rPr lang="en-SG" dirty="0" err="1"/>
              <a:t>Serial.print</a:t>
            </a:r>
            <a:r>
              <a:rPr lang="en-SG" dirty="0"/>
              <a:t>(35);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dirty="0"/>
              <a:t>Exactly the same as </a:t>
            </a:r>
            <a:r>
              <a:rPr lang="en-US" dirty="0" err="1"/>
              <a:t>Serial.print</a:t>
            </a:r>
            <a:r>
              <a:rPr lang="en-US" dirty="0"/>
              <a:t>() but adds a ‘\n’ (newline) character at the end of your ‘sentence’</a:t>
            </a:r>
          </a:p>
          <a:p>
            <a:pPr lvl="1"/>
            <a:r>
              <a:rPr lang="en-SG" dirty="0" err="1"/>
              <a:t>Serial.println</a:t>
            </a:r>
            <a:r>
              <a:rPr lang="en-SG" dirty="0"/>
              <a:t>(“Hello world);</a:t>
            </a:r>
          </a:p>
          <a:p>
            <a:pPr lvl="1"/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Microcontroller Structure">
            <a:extLst>
              <a:ext uri="{FF2B5EF4-FFF2-40B4-BE49-F238E27FC236}">
                <a16:creationId xmlns:a16="http://schemas.microsoft.com/office/drawing/2014/main" id="{13A3DC38-BE22-46F1-80FC-C7FBBE7D7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78" y="860231"/>
            <a:ext cx="6844045" cy="513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5F979-714E-44BD-ABDA-D63B8C38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Arduino – ATMEGA328P</a:t>
            </a:r>
            <a:endParaRPr lang="en-SG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63D0-3782-4EFC-843D-3C7F2BE1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 to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http://www.circuitstoday.com/basics-of-microcontrollers</a:t>
            </a:r>
            <a:r>
              <a:rPr lang="en-US" dirty="0">
                <a:solidFill>
                  <a:srgbClr val="FFFFFF"/>
                </a:solidFill>
              </a:rPr>
              <a:t> for more info!</a:t>
            </a:r>
            <a:endParaRPr lang="en-SG" dirty="0">
              <a:solidFill>
                <a:srgbClr val="FFFFFF"/>
              </a:solidFill>
            </a:endParaRPr>
          </a:p>
        </p:txBody>
      </p:sp>
      <p:pic>
        <p:nvPicPr>
          <p:cNvPr id="1028" name="Picture 4" descr="product primary image">
            <a:extLst>
              <a:ext uri="{FF2B5EF4-FFF2-40B4-BE49-F238E27FC236}">
                <a16:creationId xmlns:a16="http://schemas.microsoft.com/office/drawing/2014/main" id="{59E30270-F2FE-49F1-9B56-57A184BA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5347952"/>
            <a:ext cx="2971800" cy="14478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ADE2D1-7C9E-4621-95E0-6E346B248590}"/>
              </a:ext>
            </a:extLst>
          </p:cNvPr>
          <p:cNvSpPr/>
          <p:nvPr/>
        </p:nvSpPr>
        <p:spPr>
          <a:xfrm rot="20984745">
            <a:off x="9734550" y="5607857"/>
            <a:ext cx="1181100" cy="518777"/>
          </a:xfrm>
          <a:prstGeom prst="ellipse">
            <a:avLst/>
          </a:prstGeom>
          <a:solidFill>
            <a:srgbClr val="F0DEF6">
              <a:alpha val="14902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A21000-81BB-4821-88B2-85E98BA9C8E3}"/>
              </a:ext>
            </a:extLst>
          </p:cNvPr>
          <p:cNvCxnSpPr>
            <a:endCxn id="4" idx="6"/>
          </p:cNvCxnSpPr>
          <p:nvPr/>
        </p:nvCxnSpPr>
        <p:spPr>
          <a:xfrm>
            <a:off x="10734675" y="4867275"/>
            <a:ext cx="171543" cy="89484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FAF908-248B-4D46-9D2B-561DB67B64E1}"/>
              </a:ext>
            </a:extLst>
          </p:cNvPr>
          <p:cNvCxnSpPr>
            <a:endCxn id="4" idx="3"/>
          </p:cNvCxnSpPr>
          <p:nvPr/>
        </p:nvCxnSpPr>
        <p:spPr>
          <a:xfrm>
            <a:off x="5565473" y="4867275"/>
            <a:ext cx="4381366" cy="125479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47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DB7A-0A58-400F-81B4-BE3C48B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3808-0250-48C0-B8D4-41CDB16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Tells the Arduino that pin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going to be an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lvl="1"/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(3, OUTPUT);</a:t>
            </a:r>
          </a:p>
          <a:p>
            <a:pPr lvl="1"/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(A0, INPUT);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Reads value on input pin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returns 0 or 1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(3);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Writes value on output pin –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(3, HIGH)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B5153-69CD-4666-A864-71CF80FC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47" y="3222594"/>
            <a:ext cx="3870664" cy="37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7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EC20-DA9F-4F1D-AE4E-0F72EF4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Arduino –</a:t>
            </a:r>
            <a:br>
              <a:rPr lang="en-US" dirty="0"/>
            </a:br>
            <a:r>
              <a:rPr lang="en-US" dirty="0"/>
              <a:t>Arduino Specific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BC24-126A-4ACA-B21E-F9A247D6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Reads analog value on input pin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returns 0 – 1023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(A0);</a:t>
            </a:r>
            <a:endParaRPr lang="en-US" dirty="0"/>
          </a:p>
          <a:p>
            <a:r>
              <a:rPr lang="en-US" dirty="0" err="1"/>
              <a:t>analogWrite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Writes value on output pin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with a value of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(0 – 255)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(3, HIGH)</a:t>
            </a:r>
            <a:endParaRPr lang="en-US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905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7D51-8497-476C-93B9-6DF1BB41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Time for some Arduino!</a:t>
            </a:r>
            <a:endParaRPr lang="en-SG" dirty="0"/>
          </a:p>
        </p:txBody>
      </p:sp>
      <p:pic>
        <p:nvPicPr>
          <p:cNvPr id="6" name="Content Placeholder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AE2C7E34-9EA7-4D80-8A38-5B3E7FC4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541" y="2249488"/>
            <a:ext cx="5003743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4FFB-30B8-4347-A456-C0963E7D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#1: DIGITAL OUTPUT – Blinking The LED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90D6-1853-4B36-8041-C431A88D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468499" cy="3541714"/>
          </a:xfrm>
        </p:spPr>
        <p:txBody>
          <a:bodyPr/>
          <a:lstStyle/>
          <a:p>
            <a:r>
              <a:rPr lang="en-US" dirty="0"/>
              <a:t>Connect a wire from pin 6 to a resistor.</a:t>
            </a:r>
          </a:p>
          <a:p>
            <a:r>
              <a:rPr lang="en-US" dirty="0"/>
              <a:t>Connect an LED to the resistor (long leg first)</a:t>
            </a:r>
          </a:p>
          <a:p>
            <a:r>
              <a:rPr lang="en-US" dirty="0"/>
              <a:t>Connect a wire from the LED (short leg) to a GND pin.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E1582-30C4-4FD8-A77B-7C4140AAA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30"/>
          <a:stretch/>
        </p:blipFill>
        <p:spPr>
          <a:xfrm>
            <a:off x="5150105" y="2249487"/>
            <a:ext cx="6490863" cy="31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81D0-C1C3-4219-ADAB-59734AEB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#1: DIGITAL OUTPUT – Blinking The LED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D2AA2-193A-4C5D-A4B8-2192C7E1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87" y="2115157"/>
            <a:ext cx="97726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95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B3C2-C16E-46C0-94BC-71F3D674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#2: ANALOG Output – Fading The LED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1E821D-B9E2-4EA6-9DC1-3B048BB75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594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Same circuit as before.</a:t>
            </a:r>
          </a:p>
          <a:p>
            <a:r>
              <a:rPr lang="en-US" dirty="0"/>
              <a:t>Use </a:t>
            </a:r>
            <a:r>
              <a:rPr lang="en-US" dirty="0" err="1"/>
              <a:t>analogWrite</a:t>
            </a:r>
            <a:r>
              <a:rPr lang="en-US" dirty="0"/>
              <a:t>() instead of </a:t>
            </a:r>
            <a:r>
              <a:rPr lang="en-US" dirty="0" err="1"/>
              <a:t>digitalWrite</a:t>
            </a:r>
            <a:r>
              <a:rPr lang="en-US" dirty="0"/>
              <a:t>()</a:t>
            </a:r>
          </a:p>
          <a:p>
            <a:r>
              <a:rPr lang="en-US" dirty="0"/>
              <a:t>Employ </a:t>
            </a:r>
            <a:r>
              <a:rPr lang="en-US" i="1" dirty="0"/>
              <a:t>for loops</a:t>
            </a:r>
            <a:r>
              <a:rPr lang="en-US" dirty="0"/>
              <a:t>.</a:t>
            </a:r>
          </a:p>
          <a:p>
            <a:r>
              <a:rPr lang="en-US" dirty="0"/>
              <a:t>Continuous output.</a:t>
            </a:r>
          </a:p>
          <a:p>
            <a:r>
              <a:rPr lang="en-US" dirty="0"/>
              <a:t>Only pins with a </a:t>
            </a:r>
            <a:r>
              <a:rPr lang="en-US" i="1" dirty="0"/>
              <a:t>‘~’</a:t>
            </a:r>
            <a:r>
              <a:rPr lang="en-US" dirty="0"/>
              <a:t> sign next to them support PWM (via hardware)</a:t>
            </a:r>
          </a:p>
          <a:p>
            <a:pPr lvl="1"/>
            <a:r>
              <a:rPr lang="en-US" dirty="0"/>
              <a:t>For the UNO: 3, 5, </a:t>
            </a:r>
            <a:r>
              <a:rPr lang="en-US" b="1" dirty="0"/>
              <a:t>6</a:t>
            </a:r>
            <a:r>
              <a:rPr lang="en-US" dirty="0"/>
              <a:t>, 9, 10 and 11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AFAA6-BCE2-4AF7-A701-DEF10068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08" y="1767254"/>
            <a:ext cx="5282192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B3C2-C16E-46C0-94BC-71F3D674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#2: ANALOG Output – Fading The LED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91289-23F2-4B36-B2AF-3AA18B8E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53" y="2097088"/>
            <a:ext cx="10230093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2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D4B-1E17-4186-A04D-59D6BADA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#3: Analog Input – LIGHT SENSOR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D7705-F6F8-443A-9DD6-C40CCE940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0260" cy="3541714"/>
          </a:xfrm>
        </p:spPr>
        <p:txBody>
          <a:bodyPr/>
          <a:lstStyle/>
          <a:p>
            <a:r>
              <a:rPr lang="en-US" dirty="0"/>
              <a:t>Resistance of the LDR changes with light</a:t>
            </a:r>
          </a:p>
          <a:p>
            <a:pPr lvl="1"/>
            <a:r>
              <a:rPr lang="en-US" dirty="0"/>
              <a:t>Due to ratio of R1 and LDR, voltage across R1 will change</a:t>
            </a:r>
          </a:p>
          <a:p>
            <a:r>
              <a:rPr lang="en-US" dirty="0"/>
              <a:t>Arduino will measure change in voltage and determine whether it is currently dark or bright</a:t>
            </a:r>
            <a:endParaRPr lang="en-SG" dirty="0"/>
          </a:p>
        </p:txBody>
      </p:sp>
      <p:pic>
        <p:nvPicPr>
          <p:cNvPr id="1030" name="Picture 6" descr="Image result for ldr arduino circuit">
            <a:extLst>
              <a:ext uri="{FF2B5EF4-FFF2-40B4-BE49-F238E27FC236}">
                <a16:creationId xmlns:a16="http://schemas.microsoft.com/office/drawing/2014/main" id="{CF8C3F77-3EF0-4CD0-B978-36F38047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135" y="2097088"/>
            <a:ext cx="3074276" cy="18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D318A1A2-947A-4C18-B51D-74754E3B3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44" b="5573"/>
          <a:stretch/>
        </p:blipFill>
        <p:spPr>
          <a:xfrm>
            <a:off x="5928285" y="4179757"/>
            <a:ext cx="5203135" cy="23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051E-1E2C-4097-9122-E8597015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#3: Analog Input – LIGHT SENSOR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0EAC-41C3-4706-BB51-EF78517CC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</a:t>
            </a:r>
            <a:r>
              <a:rPr lang="en-SG" dirty="0"/>
              <a:t>:</a:t>
            </a:r>
          </a:p>
          <a:p>
            <a:pPr lvl="1"/>
            <a:r>
              <a:rPr lang="en-US" dirty="0"/>
              <a:t>I</a:t>
            </a:r>
            <a:r>
              <a:rPr lang="en-SG" dirty="0"/>
              <a:t>f too dark: turn on light</a:t>
            </a:r>
          </a:p>
          <a:p>
            <a:pPr lvl="1"/>
            <a:r>
              <a:rPr lang="en-US" dirty="0"/>
              <a:t>I</a:t>
            </a:r>
            <a:r>
              <a:rPr lang="en-SG" dirty="0"/>
              <a:t>f too bright: turn off light</a:t>
            </a:r>
          </a:p>
          <a:p>
            <a:pPr lvl="2"/>
            <a:r>
              <a:rPr lang="en-US" dirty="0"/>
              <a:t>What we need is a threshold and check if sensor value is less than or greater than threshold.</a:t>
            </a:r>
          </a:p>
          <a:p>
            <a:pPr lvl="1"/>
            <a:r>
              <a:rPr lang="en-US" dirty="0"/>
              <a:t>Does sensor value increase with light brightness? Or does it decrease?</a:t>
            </a:r>
          </a:p>
        </p:txBody>
      </p:sp>
    </p:spTree>
    <p:extLst>
      <p:ext uri="{BB962C8B-B14F-4D97-AF65-F5344CB8AC3E}">
        <p14:creationId xmlns:p14="http://schemas.microsoft.com/office/powerpoint/2010/main" val="2453304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216-DB96-4919-AE6B-29B0D67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#3: Analog Input – LIGHT SENSOR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B0846-4D97-4B59-AD46-9E08187D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83" y="1783268"/>
            <a:ext cx="7238434" cy="47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DA13-A883-4386-A399-57F8D00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– what can it do?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729F-7E34-4515-A9F2-47B5B673F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‘Inputs’ and set ‘Outputs’</a:t>
            </a:r>
          </a:p>
          <a:p>
            <a:r>
              <a:rPr lang="en-US" dirty="0"/>
              <a:t>2 types on ‘Inputs’ and 2 types of ‘Outputs’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D782A-B6E8-47FA-B5E2-EC2F2974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32" y="1909610"/>
            <a:ext cx="3870664" cy="37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38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657B-1AEB-4212-A379-33177F69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Activity: Digital Input – Buttons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EFE5-FBF2-4058-A440-064F1E56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Toggle the state of the LED when button is pressed</a:t>
            </a:r>
          </a:p>
          <a:p>
            <a:r>
              <a:rPr lang="en-US" dirty="0"/>
              <a:t>Press button once</a:t>
            </a:r>
          </a:p>
          <a:p>
            <a:pPr lvl="1"/>
            <a:r>
              <a:rPr lang="en-US" dirty="0"/>
              <a:t>LED turns on</a:t>
            </a:r>
          </a:p>
          <a:p>
            <a:r>
              <a:rPr lang="en-US" dirty="0"/>
              <a:t>Press button again</a:t>
            </a:r>
          </a:p>
          <a:p>
            <a:pPr lvl="1"/>
            <a:r>
              <a:rPr lang="en-US" dirty="0"/>
              <a:t>LED turns off</a:t>
            </a:r>
          </a:p>
          <a:p>
            <a:r>
              <a:rPr lang="en-US" dirty="0"/>
              <a:t>Use </a:t>
            </a:r>
            <a:r>
              <a:rPr lang="en-US" dirty="0" err="1"/>
              <a:t>digitalRead</a:t>
            </a:r>
            <a:r>
              <a:rPr lang="en-US" dirty="0"/>
              <a:t>()</a:t>
            </a:r>
            <a:endParaRPr lang="en-SG" dirty="0"/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B7F0A56-D095-4EC6-9D51-C35A299E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81"/>
          <a:stretch/>
        </p:blipFill>
        <p:spPr>
          <a:xfrm>
            <a:off x="5737116" y="2249487"/>
            <a:ext cx="6084769" cy="26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579A-4659-431C-9122-8031467E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0E7F-BA7D-4CD9-B7E3-3E6C32BB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Arduino?</a:t>
            </a:r>
          </a:p>
          <a:p>
            <a:r>
              <a:rPr lang="en-US" dirty="0"/>
              <a:t>Programming in C++ (for Arduino)</a:t>
            </a:r>
          </a:p>
          <a:p>
            <a:r>
              <a:rPr lang="en-US" dirty="0"/>
              <a:t>Basic electronics (analog vs digital)</a:t>
            </a:r>
          </a:p>
          <a:p>
            <a:r>
              <a:rPr lang="en-US" dirty="0"/>
              <a:t>Inputs and Outputs</a:t>
            </a:r>
          </a:p>
          <a:p>
            <a:r>
              <a:rPr lang="en-US" dirty="0"/>
              <a:t>Programming the Arduino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158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7465-A200-4237-BF8B-5C4D6D13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coming</a:t>
            </a:r>
            <a:br>
              <a:rPr lang="en-US" dirty="0"/>
            </a:br>
            <a:r>
              <a:rPr lang="en-SG" dirty="0">
                <a:hlinkClick r:id="rId2"/>
              </a:rPr>
              <a:t>https://tinyurl.com/2018DHWS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E92FE-0C10-4317-9E43-135607AE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Courtesy of SUTD IEEE Student Branch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732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E427-A804-4A1A-AB38-72287C6B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– what can it do?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ADB0-CAF1-4EFC-A6A5-89E636024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Inputs</a:t>
            </a:r>
          </a:p>
          <a:p>
            <a:pPr lvl="1"/>
            <a:r>
              <a:rPr lang="en-US" dirty="0"/>
              <a:t>Digital</a:t>
            </a:r>
          </a:p>
          <a:p>
            <a:pPr lvl="2"/>
            <a:r>
              <a:rPr lang="en-US" dirty="0"/>
              <a:t>ON – 5V / HIGH</a:t>
            </a:r>
          </a:p>
          <a:p>
            <a:pPr lvl="2"/>
            <a:r>
              <a:rPr lang="en-US" dirty="0"/>
              <a:t>OFF – 0V / LOW</a:t>
            </a:r>
          </a:p>
          <a:p>
            <a:pPr lvl="1"/>
            <a:r>
              <a:rPr lang="en-US" dirty="0"/>
              <a:t>Analogue</a:t>
            </a:r>
          </a:p>
          <a:p>
            <a:pPr lvl="2"/>
            <a:r>
              <a:rPr lang="en-US" dirty="0"/>
              <a:t>Continuous value between 0V-5V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1A058-5247-4390-B42A-15CEA4A369A1}"/>
              </a:ext>
            </a:extLst>
          </p:cNvPr>
          <p:cNvSpPr txBox="1">
            <a:spLocks/>
          </p:cNvSpPr>
          <p:nvPr/>
        </p:nvSpPr>
        <p:spPr>
          <a:xfrm>
            <a:off x="6092823" y="2249487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Outputs</a:t>
            </a:r>
          </a:p>
          <a:p>
            <a:pPr lvl="1"/>
            <a:r>
              <a:rPr lang="en-US" dirty="0"/>
              <a:t>Digital</a:t>
            </a:r>
          </a:p>
          <a:p>
            <a:pPr lvl="2"/>
            <a:r>
              <a:rPr lang="en-US" dirty="0"/>
              <a:t>ON – 5V / HIGH</a:t>
            </a:r>
          </a:p>
          <a:p>
            <a:pPr lvl="2"/>
            <a:r>
              <a:rPr lang="en-US" dirty="0"/>
              <a:t>OFF – 0V / LOW</a:t>
            </a:r>
          </a:p>
          <a:p>
            <a:pPr lvl="1"/>
            <a:r>
              <a:rPr lang="en-US" dirty="0"/>
              <a:t>Pulse with Modulated (PWM)</a:t>
            </a:r>
          </a:p>
          <a:p>
            <a:pPr lvl="2"/>
            <a:r>
              <a:rPr lang="en-US" dirty="0"/>
              <a:t>Square Wave with variable duty cycle</a:t>
            </a:r>
          </a:p>
          <a:p>
            <a:pPr lvl="2"/>
            <a:endParaRPr lang="en-SG" dirty="0"/>
          </a:p>
        </p:txBody>
      </p:sp>
      <p:pic>
        <p:nvPicPr>
          <p:cNvPr id="6" name="Picture 5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57DF126B-D5DA-47C8-B3CB-D32DABA0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965772" y="4875444"/>
            <a:ext cx="3211868" cy="15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7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4FD8-94F0-4BDC-88F8-02C70005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– What can it do?</a:t>
            </a:r>
            <a:endParaRPr lang="en-SG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2FDB3B40-E230-4634-B24D-0214ED4700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04078" y="2097088"/>
            <a:ext cx="6180667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3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2F40-4217-4F8D-A30C-DB28D296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7184-E2F9-404E-A5B9-FE76E470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780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Pictorial Diagrams!</a:t>
            </a:r>
          </a:p>
          <a:p>
            <a:pPr lvl="1"/>
            <a:r>
              <a:rPr lang="en-US" dirty="0"/>
              <a:t>Uses images of how the components look in real life</a:t>
            </a:r>
          </a:p>
          <a:p>
            <a:pPr lvl="1"/>
            <a:r>
              <a:rPr lang="en-US" dirty="0"/>
              <a:t>Shows how the connections physically look</a:t>
            </a:r>
          </a:p>
          <a:p>
            <a:r>
              <a:rPr lang="en-US" dirty="0"/>
              <a:t>Schematic Diagrams!</a:t>
            </a:r>
          </a:p>
          <a:p>
            <a:pPr lvl="1"/>
            <a:r>
              <a:rPr lang="en-US" dirty="0"/>
              <a:t>Uses standard symbols to represent electronic</a:t>
            </a:r>
            <a:br>
              <a:rPr lang="en-US" dirty="0"/>
            </a:br>
            <a:r>
              <a:rPr lang="en-US" dirty="0"/>
              <a:t>components</a:t>
            </a:r>
          </a:p>
          <a:p>
            <a:pPr lvl="1"/>
            <a:r>
              <a:rPr lang="en-US" dirty="0"/>
              <a:t>Shows exact connections and offers more detail</a:t>
            </a:r>
            <a:endParaRPr lang="en-S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64888C-B9C1-4177-A010-B1204F3D9B30}"/>
              </a:ext>
            </a:extLst>
          </p:cNvPr>
          <p:cNvGrpSpPr/>
          <p:nvPr/>
        </p:nvGrpSpPr>
        <p:grpSpPr>
          <a:xfrm>
            <a:off x="7429141" y="216996"/>
            <a:ext cx="3618270" cy="6424008"/>
            <a:chOff x="7429141" y="63613"/>
            <a:chExt cx="3618270" cy="6424008"/>
          </a:xfrm>
        </p:grpSpPr>
        <p:pic>
          <p:nvPicPr>
            <p:cNvPr id="2050" name="Picture 2" descr="Image result for fritzing arduino pictorial schematic">
              <a:extLst>
                <a:ext uri="{FF2B5EF4-FFF2-40B4-BE49-F238E27FC236}">
                  <a16:creationId xmlns:a16="http://schemas.microsoft.com/office/drawing/2014/main" id="{9B7F4A53-FA72-42DD-BEDA-0F9015128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141" y="63613"/>
              <a:ext cx="3618270" cy="355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fritzing arduino pictorial schematic">
              <a:extLst>
                <a:ext uri="{FF2B5EF4-FFF2-40B4-BE49-F238E27FC236}">
                  <a16:creationId xmlns:a16="http://schemas.microsoft.com/office/drawing/2014/main" id="{8FD2A6FC-A5E3-4B1F-856C-0F4149E6D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141" y="3613881"/>
              <a:ext cx="3618270" cy="2873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726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A6AA-E8CC-41AC-AEFB-4FBD391A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Arduino and Electronics: Quick Physics Recap</a:t>
            </a:r>
            <a:endParaRPr lang="en-SG" sz="3200" dirty="0"/>
          </a:p>
        </p:txBody>
      </p:sp>
      <p:pic>
        <p:nvPicPr>
          <p:cNvPr id="1026" name="Picture 2" descr="Image result for resistor battery circuit">
            <a:extLst>
              <a:ext uri="{FF2B5EF4-FFF2-40B4-BE49-F238E27FC236}">
                <a16:creationId xmlns:a16="http://schemas.microsoft.com/office/drawing/2014/main" id="{DB629484-A565-4CAE-A984-E59E589E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71873"/>
            <a:ext cx="4302369" cy="26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AB98B0-280A-4E94-8556-35C2529E8C2D}"/>
              </a:ext>
            </a:extLst>
          </p:cNvPr>
          <p:cNvSpPr/>
          <p:nvPr/>
        </p:nvSpPr>
        <p:spPr>
          <a:xfrm>
            <a:off x="6901962" y="2097088"/>
            <a:ext cx="483576" cy="47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BAA7D-4347-4D5D-8379-7F99D45F9B8A}"/>
              </a:ext>
            </a:extLst>
          </p:cNvPr>
          <p:cNvSpPr/>
          <p:nvPr/>
        </p:nvSpPr>
        <p:spPr>
          <a:xfrm>
            <a:off x="8941777" y="2910254"/>
            <a:ext cx="1503485" cy="13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233AA-C8DD-4764-B038-0F6E68C35FE7}"/>
              </a:ext>
            </a:extLst>
          </p:cNvPr>
          <p:cNvSpPr/>
          <p:nvPr/>
        </p:nvSpPr>
        <p:spPr>
          <a:xfrm>
            <a:off x="6901962" y="4735874"/>
            <a:ext cx="483576" cy="47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E2755-79F9-44AD-9543-A5AC3E5410CA}"/>
              </a:ext>
            </a:extLst>
          </p:cNvPr>
          <p:cNvSpPr txBox="1"/>
          <p:nvPr/>
        </p:nvSpPr>
        <p:spPr>
          <a:xfrm>
            <a:off x="6558731" y="5210659"/>
            <a:ext cx="11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GND</a:t>
            </a:r>
            <a:endParaRPr lang="en-SG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4BB1B66-8A73-4A2B-9E0E-9E0B6781E1D3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7385538" y="2334481"/>
            <a:ext cx="2307982" cy="575773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6A76BF3-7B11-44BB-AEBA-25DDC8B1AADF}"/>
              </a:ext>
            </a:extLst>
          </p:cNvPr>
          <p:cNvCxnSpPr>
            <a:stCxn id="7" idx="3"/>
            <a:endCxn id="5" idx="2"/>
          </p:cNvCxnSpPr>
          <p:nvPr/>
        </p:nvCxnSpPr>
        <p:spPr>
          <a:xfrm flipV="1">
            <a:off x="7385538" y="4264269"/>
            <a:ext cx="2307982" cy="708998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211C9B-7E62-4C11-B6FD-1A8BC3439912}"/>
              </a:ext>
            </a:extLst>
          </p:cNvPr>
          <p:cNvCxnSpPr/>
          <p:nvPr/>
        </p:nvCxnSpPr>
        <p:spPr>
          <a:xfrm>
            <a:off x="8431823" y="2097088"/>
            <a:ext cx="298939" cy="237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8E237A-B0F7-4A4B-9998-C8788381DA0D}"/>
              </a:ext>
            </a:extLst>
          </p:cNvPr>
          <p:cNvCxnSpPr>
            <a:cxnSpLocks/>
          </p:cNvCxnSpPr>
          <p:nvPr/>
        </p:nvCxnSpPr>
        <p:spPr>
          <a:xfrm flipV="1">
            <a:off x="8431823" y="2334480"/>
            <a:ext cx="298939" cy="237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044FDA-08A8-4A9E-89EE-BFC1E7DD5293}"/>
              </a:ext>
            </a:extLst>
          </p:cNvPr>
          <p:cNvCxnSpPr>
            <a:cxnSpLocks/>
          </p:cNvCxnSpPr>
          <p:nvPr/>
        </p:nvCxnSpPr>
        <p:spPr>
          <a:xfrm flipH="1">
            <a:off x="8429625" y="4735874"/>
            <a:ext cx="298939" cy="237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29117C-6698-4B8E-A7D4-8BFF603E99FC}"/>
              </a:ext>
            </a:extLst>
          </p:cNvPr>
          <p:cNvCxnSpPr>
            <a:cxnSpLocks/>
          </p:cNvCxnSpPr>
          <p:nvPr/>
        </p:nvCxnSpPr>
        <p:spPr>
          <a:xfrm flipH="1" flipV="1">
            <a:off x="8429625" y="4973266"/>
            <a:ext cx="298939" cy="237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4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DE50-2A69-4D1F-BD43-36C241D8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and Electronics: Breadboard</a:t>
            </a:r>
            <a:endParaRPr lang="en-SG" dirty="0"/>
          </a:p>
        </p:txBody>
      </p:sp>
      <p:pic>
        <p:nvPicPr>
          <p:cNvPr id="3074" name="Picture 2" descr="Image result for breadboard internal connection">
            <a:extLst>
              <a:ext uri="{FF2B5EF4-FFF2-40B4-BE49-F238E27FC236}">
                <a16:creationId xmlns:a16="http://schemas.microsoft.com/office/drawing/2014/main" id="{F5716AC4-396F-48C2-9430-84D52B08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03" y="1885335"/>
            <a:ext cx="8796618" cy="30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0BF67-5F9A-413C-97AD-7A2C733C5454}"/>
              </a:ext>
            </a:extLst>
          </p:cNvPr>
          <p:cNvSpPr txBox="1"/>
          <p:nvPr/>
        </p:nvSpPr>
        <p:spPr>
          <a:xfrm>
            <a:off x="10492721" y="2695873"/>
            <a:ext cx="117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Connected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28C8E-0C8E-405D-8C9F-E94DF1E604AD}"/>
              </a:ext>
            </a:extLst>
          </p:cNvPr>
          <p:cNvSpPr txBox="1"/>
          <p:nvPr/>
        </p:nvSpPr>
        <p:spPr>
          <a:xfrm>
            <a:off x="10492721" y="4441099"/>
            <a:ext cx="117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Connected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A052F-D786-4EA5-8E00-00786E76E8EF}"/>
              </a:ext>
            </a:extLst>
          </p:cNvPr>
          <p:cNvSpPr txBox="1"/>
          <p:nvPr/>
        </p:nvSpPr>
        <p:spPr>
          <a:xfrm>
            <a:off x="5509393" y="5087430"/>
            <a:ext cx="117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</a:t>
            </a:r>
            <a:r>
              <a:rPr lang="en-US" dirty="0"/>
              <a:t> Connected</a:t>
            </a:r>
            <a:endParaRPr lang="en-SG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2AFAB7-07C4-44BB-A11F-0C3DC530D9D6}"/>
              </a:ext>
            </a:extLst>
          </p:cNvPr>
          <p:cNvSpPr/>
          <p:nvPr/>
        </p:nvSpPr>
        <p:spPr>
          <a:xfrm rot="16200000">
            <a:off x="5961678" y="4787546"/>
            <a:ext cx="324464" cy="275303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7914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1671</TotalTime>
  <Words>1407</Words>
  <Application>Microsoft Office PowerPoint</Application>
  <PresentationFormat>Widescreen</PresentationFormat>
  <Paragraphs>229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Courier New</vt:lpstr>
      <vt:lpstr>Trebuchet MS</vt:lpstr>
      <vt:lpstr>Tw Cen MT</vt:lpstr>
      <vt:lpstr>Circuit</vt:lpstr>
      <vt:lpstr>Basic Intro To Arduino’s https://tinyurl.com/2018DHWSRes</vt:lpstr>
      <vt:lpstr>Arduino</vt:lpstr>
      <vt:lpstr>Arduino – ATMEGA328P</vt:lpstr>
      <vt:lpstr>Arduino – what can it do?</vt:lpstr>
      <vt:lpstr>Arduino – what can it do?</vt:lpstr>
      <vt:lpstr>Arduino – What can it do?</vt:lpstr>
      <vt:lpstr>Arduino and Electronics</vt:lpstr>
      <vt:lpstr>Arduino and Electronics: Quick Physics Recap</vt:lpstr>
      <vt:lpstr>Arduino and Electronics: Breadboard</vt:lpstr>
      <vt:lpstr>Arduino and Electronics: Jumper Wires</vt:lpstr>
      <vt:lpstr>Arduino and Electronics: Resistors</vt:lpstr>
      <vt:lpstr>Arduino and Electronics: LED’s</vt:lpstr>
      <vt:lpstr>Arduino and Electronics: Potentiometers</vt:lpstr>
      <vt:lpstr>Arduino and Electronics: Buttons</vt:lpstr>
      <vt:lpstr>Great Lets Play!</vt:lpstr>
      <vt:lpstr>Uploading to the Arduino</vt:lpstr>
      <vt:lpstr>Uploading to the Arduino</vt:lpstr>
      <vt:lpstr>Uploading to the Arduino</vt:lpstr>
      <vt:lpstr>Uploading to the Arduino</vt:lpstr>
      <vt:lpstr>Coding Basics</vt:lpstr>
      <vt:lpstr>Coding Basics</vt:lpstr>
      <vt:lpstr>Coding Basics: General Concepts</vt:lpstr>
      <vt:lpstr>Coding Basics: General Concepts</vt:lpstr>
      <vt:lpstr>Coding Basics: C++</vt:lpstr>
      <vt:lpstr>Programming for the Arduino</vt:lpstr>
      <vt:lpstr>Programming for the Arduino – Arduino Specific Functions</vt:lpstr>
      <vt:lpstr>Programming for the Arduino – Arduino Specific Functions</vt:lpstr>
      <vt:lpstr>Programming for the Arduino – Arduino Specific Functions</vt:lpstr>
      <vt:lpstr>Programming for the Arduino – Arduino Specific Functions</vt:lpstr>
      <vt:lpstr>Programming for the Arduino – Arduino Specific Functions</vt:lpstr>
      <vt:lpstr>Programming for the Arduino – Arduino Specific Functions</vt:lpstr>
      <vt:lpstr>Alright, Time for some Arduino!</vt:lpstr>
      <vt:lpstr>ACTIVITY #1: DIGITAL OUTPUT – Blinking The LED</vt:lpstr>
      <vt:lpstr>ACTIVITY #1: DIGITAL OUTPUT – Blinking The LED</vt:lpstr>
      <vt:lpstr>ACTIVITY #2: ANALOG Output – Fading The LED</vt:lpstr>
      <vt:lpstr>ACTIVITY #2: ANALOG Output – Fading The LED</vt:lpstr>
      <vt:lpstr>Activity #3: Analog Input – LIGHT SENSOR</vt:lpstr>
      <vt:lpstr>Activity #3: Analog Input – LIGHT SENSOR</vt:lpstr>
      <vt:lpstr>Activity #3: Analog Input – LIGHT SENSOR</vt:lpstr>
      <vt:lpstr>Extra Activity: Digital Input – Buttons</vt:lpstr>
      <vt:lpstr>Summary</vt:lpstr>
      <vt:lpstr>Thank You for coming https://tinyurl.com/2018DHWS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Abhimanyu Arora</dc:creator>
  <cp:lastModifiedBy>Abhimanyu Arora</cp:lastModifiedBy>
  <cp:revision>35</cp:revision>
  <dcterms:created xsi:type="dcterms:W3CDTF">2018-05-22T16:50:41Z</dcterms:created>
  <dcterms:modified xsi:type="dcterms:W3CDTF">2018-10-22T11:47:13Z</dcterms:modified>
</cp:coreProperties>
</file>